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5"/>
  </p:notesMasterIdLst>
  <p:handoutMasterIdLst>
    <p:handoutMasterId r:id="rId26"/>
  </p:handoutMasterIdLst>
  <p:sldIdLst>
    <p:sldId id="274" r:id="rId3"/>
    <p:sldId id="276" r:id="rId4"/>
    <p:sldId id="353" r:id="rId5"/>
    <p:sldId id="389" r:id="rId6"/>
    <p:sldId id="395" r:id="rId7"/>
    <p:sldId id="394" r:id="rId8"/>
    <p:sldId id="397" r:id="rId9"/>
    <p:sldId id="396" r:id="rId10"/>
    <p:sldId id="432" r:id="rId11"/>
    <p:sldId id="398" r:id="rId12"/>
    <p:sldId id="399" r:id="rId13"/>
    <p:sldId id="403" r:id="rId14"/>
    <p:sldId id="400" r:id="rId15"/>
    <p:sldId id="411" r:id="rId16"/>
    <p:sldId id="401" r:id="rId17"/>
    <p:sldId id="426" r:id="rId18"/>
    <p:sldId id="433" r:id="rId19"/>
    <p:sldId id="434" r:id="rId20"/>
    <p:sldId id="349" r:id="rId21"/>
    <p:sldId id="412" r:id="rId22"/>
    <p:sldId id="413" r:id="rId23"/>
    <p:sldId id="414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76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3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16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77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17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52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60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00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6239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9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91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19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82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50/First-Steps-in-Cod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Да напишем първата си програма със </a:t>
            </a:r>
            <a:r>
              <a:rPr lang="en-US" dirty="0" smtClean="0"/>
              <a:t>Java </a:t>
            </a:r>
            <a:r>
              <a:rPr lang="bg-BG" dirty="0" smtClean="0"/>
              <a:t>и </a:t>
            </a:r>
            <a:r>
              <a:rPr lang="en-US" dirty="0" smtClean="0"/>
              <a:t>IntelliJ IDEA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43" y="4519254"/>
            <a:ext cx="3349094" cy="1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 rot="576164">
            <a:off x="4915958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0323599" cy="525279"/>
          </a:xfrm>
        </p:spPr>
        <p:txBody>
          <a:bodyPr>
            <a:normAutofit fontScale="85000" lnSpcReduction="10000"/>
          </a:bodyPr>
          <a:lstStyle/>
          <a:p>
            <a:pPr lvl="1">
              <a:lnSpc>
                <a:spcPct val="110000"/>
              </a:lnSpc>
            </a:pPr>
            <a:r>
              <a:rPr lang="en-US" dirty="0" smtClean="0"/>
              <a:t>[Create project from template]</a:t>
            </a:r>
            <a:r>
              <a:rPr lang="en-US" dirty="0" smtClean="0">
                <a:sym typeface="Wingdings" panose="05000000000000000000" pitchFamily="2" charset="2"/>
              </a:rPr>
              <a:t>[Command Line </a:t>
            </a:r>
            <a:r>
              <a:rPr lang="en-US" dirty="0">
                <a:sym typeface="Wingdings" panose="05000000000000000000" pitchFamily="2" charset="2"/>
              </a:rPr>
              <a:t>App</a:t>
            </a:r>
            <a:r>
              <a:rPr lang="en-US" dirty="0" smtClean="0">
                <a:sym typeface="Wingdings" panose="05000000000000000000" pitchFamily="2" charset="2"/>
              </a:rPr>
              <a:t>]</a:t>
            </a:r>
            <a:r>
              <a:rPr lang="en-US" dirty="0" smtClean="0"/>
              <a:t>[Finish]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5812" y="3505200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</a:t>
            </a:r>
            <a:endParaRPr lang="bg-BG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72" y="1796930"/>
            <a:ext cx="4836660" cy="4355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16" y="1781690"/>
            <a:ext cx="4836660" cy="43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Сорс кодът на програма се пише в секцията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main(string[]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args)</a:t>
            </a:r>
          </a:p>
          <a:p>
            <a:pPr lvl="1"/>
            <a:r>
              <a:rPr lang="bg-BG" sz="3000" dirty="0" smtClean="0"/>
              <a:t>Между отварящата и затварящата 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Натиснете </a:t>
            </a:r>
            <a:r>
              <a:rPr lang="en-US" sz="3000" dirty="0" smtClean="0"/>
              <a:t>[Enter] </a:t>
            </a:r>
            <a:r>
              <a:rPr lang="bg-BG" sz="3000" dirty="0" smtClean="0"/>
              <a:t>след отварящата </a:t>
            </a:r>
            <a:r>
              <a:rPr lang="bg-BG" sz="3000" dirty="0"/>
              <a:t>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13" y="1524000"/>
            <a:ext cx="6757386" cy="45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81863" y="1219200"/>
            <a:ext cx="6172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 Java");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970283"/>
            <a:ext cx="6782267" cy="45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4396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2800" dirty="0" smtClean="0"/>
              <a:t>За стартиране на програмата натиснете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[Ctrl + Shift + F10]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2800" dirty="0" smtClean="0"/>
              <a:t>Ако няма грешки, програмата ще се изпълни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2800" dirty="0" smtClean="0"/>
              <a:t>Резултатът ще се изпише на конзолата (отдолу):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програмата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2658570"/>
            <a:ext cx="5880805" cy="396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Тествайте кода си в онлайн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програмата в </a:t>
            </a:r>
            <a:r>
              <a:rPr lang="en-US" dirty="0" smtClean="0"/>
              <a:t>Judge</a:t>
            </a:r>
            <a:endParaRPr lang="en-US" dirty="0"/>
          </a:p>
        </p:txBody>
      </p:sp>
      <p:pic>
        <p:nvPicPr>
          <p:cNvPr id="7170" name="Picture 2" descr="D:\junk\ShareX\2016-05\2016-05-03_23-14-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19" y="2440532"/>
            <a:ext cx="5644810" cy="418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Писане извън тялото на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ain()</a:t>
            </a:r>
            <a:r>
              <a:rPr lang="bg-BG" dirty="0" smtClean="0"/>
              <a:t> метода: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Бъркане на малки и главни букви: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 smtClean="0"/>
              <a:t> </a:t>
            </a:r>
            <a:r>
              <a:rPr lang="bg-BG" dirty="0" smtClean="0"/>
              <a:t>в края на всяка команда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Липсваща кавичка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 smtClean="0"/>
              <a:t> или липсваща скоба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Типични грешки в </a:t>
            </a:r>
            <a:r>
              <a:rPr lang="en-US" dirty="0" smtClean="0"/>
              <a:t>Java </a:t>
            </a:r>
            <a:r>
              <a:rPr lang="bg-BG" dirty="0" smtClean="0"/>
              <a:t>програмите</a:t>
            </a:r>
            <a:endParaRPr lang="en-US" dirty="0"/>
          </a:p>
        </p:txBody>
      </p:sp>
      <p:pic>
        <p:nvPicPr>
          <p:cNvPr id="8194" name="Picture 2" descr="D:\junk\ShareX\2016-05\2016-05-03_23-56-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2" y="1924450"/>
            <a:ext cx="5105400" cy="49913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5" name="Picture 3" descr="D:\junk\ShareX\2016-05\2016-05-03_23-56-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1" y="3348777"/>
            <a:ext cx="5105402" cy="40563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6" name="Picture 4" descr="D:\junk\ShareX\2016-05\2016-05-03_23-56-3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53" y="3338940"/>
            <a:ext cx="4875082" cy="40625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7" name="Picture 5" descr="D:\junk\ShareX\2016-05\2016-05-03_23-56-4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36" y="4735559"/>
            <a:ext cx="5102506" cy="41054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8" name="Picture 6" descr="D:\junk\ShareX\2016-05\2016-05-03_23-56-5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38" y="6056421"/>
            <a:ext cx="5105403" cy="40342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9" name="Picture 7" descr="D:\junk\ShareX\2016-05\2016-05-03_23-57-0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119" y="6027661"/>
            <a:ext cx="4826616" cy="44382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junk\ShareX\2016-05\2016-05-03_21-58-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18" y="685800"/>
            <a:ext cx="5431528" cy="36575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програмки със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8" name="Picture 2" descr="D:\junk\ShareX\2016-05\2016-05-03_23-14-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1295400"/>
            <a:ext cx="4685030" cy="34766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junk\ShareX\2016-05\2016-05-03_21-33-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368660"/>
            <a:ext cx="3352800" cy="185348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5410200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направим графична програмка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514600"/>
            <a:ext cx="43719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143000"/>
            <a:ext cx="5141999" cy="2329166"/>
          </a:xfrm>
        </p:spPr>
        <p:txBody>
          <a:bodyPr anchor="ctr" anchorCtr="0">
            <a:normAutofit fontScale="92500" lnSpcReduction="10000"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dirty="0" smtClean="0"/>
              <a:t> четат входните си данни и отпечатват изхода си на текстова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терминал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настолни приложения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9013" y="3899647"/>
            <a:ext cx="5141999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24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Настолните (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desktop) </a:t>
            </a: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приложения</a:t>
            </a:r>
            <a:r>
              <a:rPr lang="bg-BG" sz="3400" dirty="0">
                <a:solidFill>
                  <a:prstClr val="white"/>
                </a:solidFill>
              </a:rPr>
              <a:t> имат графичен потребителски интерфейс (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GUI</a:t>
            </a:r>
            <a:r>
              <a:rPr lang="en-US" sz="3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9" name="Picture 3" descr="D:\junk\ShareX\2016-05\2016-05-03_21-33-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02" y="1289884"/>
            <a:ext cx="5506310" cy="218089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02" y="4049213"/>
            <a:ext cx="5506310" cy="214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0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998413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 smtClean="0"/>
              <a:t> означава да пишеш</a:t>
            </a:r>
            <a:r>
              <a:rPr lang="en-US" sz="3200" dirty="0" smtClean="0"/>
              <a:t> </a:t>
            </a:r>
            <a:r>
              <a:rPr lang="bg-BG" sz="3200" dirty="0" smtClean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Компютърна програма 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Използва се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Java</a:t>
            </a:r>
            <a:r>
              <a:rPr lang="bg-BG" sz="3000" dirty="0" smtClean="0"/>
              <a:t>)</a:t>
            </a:r>
            <a:r>
              <a:rPr lang="en-US" sz="3000" dirty="0" smtClean="0"/>
              <a:t> +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IntelliJ IDEA)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В </a:t>
            </a:r>
            <a:r>
              <a:rPr lang="en-US" sz="3200" dirty="0" smtClean="0"/>
              <a:t>Java </a:t>
            </a:r>
            <a:r>
              <a:rPr lang="bg-BG" sz="3200" dirty="0" smtClean="0"/>
              <a:t>командите се пишат в</a:t>
            </a:r>
            <a:r>
              <a:rPr lang="en-US" sz="3200" dirty="0" smtClean="0"/>
              <a:t> </a:t>
            </a:r>
            <a:r>
              <a:rPr lang="bg-BG" sz="3200" dirty="0" smtClean="0"/>
              <a:t>частта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 smtClean="0"/>
              <a:t>Печатаме с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System.out.println(…)</a:t>
            </a:r>
            <a:r>
              <a:rPr lang="en-US" sz="3000" dirty="0" smtClean="0"/>
              <a:t>, </a:t>
            </a:r>
            <a:r>
              <a:rPr lang="bg-BG" sz="3000" dirty="0" smtClean="0"/>
              <a:t>стартираме с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[Ctrl+Shift+F10]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247826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114800"/>
            <a:ext cx="72178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main(String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args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Първа програмка със </a:t>
            </a:r>
            <a:r>
              <a:rPr lang="en-US" dirty="0" smtClean="0"/>
              <a:t>Java </a:t>
            </a:r>
            <a:r>
              <a:rPr lang="bg-BG" dirty="0" smtClean="0"/>
              <a:t>и </a:t>
            </a:r>
            <a:r>
              <a:rPr lang="en-US" dirty="0" smtClean="0"/>
              <a:t>IntelliJ IDEA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на конзолна </a:t>
            </a:r>
            <a:r>
              <a:rPr lang="en-US" dirty="0" smtClean="0"/>
              <a:t>Java </a:t>
            </a:r>
            <a:r>
              <a:rPr lang="bg-BG" dirty="0" smtClean="0"/>
              <a:t>програма</a:t>
            </a:r>
          </a:p>
          <a:p>
            <a:pPr marL="712788" lvl="1" indent="-409575"/>
            <a:r>
              <a:rPr lang="bg-BG" dirty="0" smtClean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Java</a:t>
            </a:r>
            <a:r>
              <a:rPr lang="en-US" sz="2000" dirty="0" smtClean="0">
                <a:hlinkClick r:id="rId4"/>
              </a:rPr>
              <a:t>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Какво означава</a:t>
            </a:r>
            <a:br>
              <a:rPr lang="bg-BG" dirty="0" smtClean="0"/>
            </a:br>
            <a:r>
              <a:rPr lang="bg-BG" dirty="0" smtClean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Да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програмираме</a:t>
            </a:r>
            <a:r>
              <a:rPr lang="bg-BG" dirty="0" smtClean="0"/>
              <a:t>" означава да даваме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dirty="0" smtClean="0"/>
              <a:t> на компютъра какво да прави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Така те образуват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Компютърната програма е поредица от команди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се пишат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C#, Java, JavaScript</a:t>
            </a:r>
            <a:r>
              <a:rPr lang="bg-BG" dirty="0" smtClean="0"/>
              <a:t>,</a:t>
            </a:r>
            <a:r>
              <a:rPr lang="en-US" dirty="0" smtClean="0"/>
              <a:t> Python, PHP</a:t>
            </a:r>
            <a:r>
              <a:rPr lang="bg-BG" dirty="0" smtClean="0"/>
              <a:t>, </a:t>
            </a:r>
            <a:r>
              <a:rPr lang="en-US" dirty="0" smtClean="0"/>
              <a:t>C</a:t>
            </a:r>
            <a:r>
              <a:rPr lang="bg-BG" dirty="0" smtClean="0"/>
              <a:t>, </a:t>
            </a:r>
            <a:r>
              <a:rPr lang="en-US" dirty="0" smtClean="0"/>
              <a:t>C++, </a:t>
            </a:r>
            <a:r>
              <a:rPr lang="bg-BG" dirty="0" smtClean="0"/>
              <a:t>…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Използва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dirty="0" smtClean="0"/>
              <a:t>(например </a:t>
            </a:r>
            <a:r>
              <a:rPr lang="en-US" dirty="0" smtClean="0"/>
              <a:t>IntelliJ IDEA)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Програма, която намира лицето на триъгълник:</a:t>
            </a:r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Програма, която проверява дали една дума се съдържа в друга:</a:t>
            </a:r>
            <a:endParaRPr lang="bg-BG" sz="3200" dirty="0"/>
          </a:p>
          <a:p>
            <a:pPr marL="0" indent="0">
              <a:spcBef>
                <a:spcPts val="0"/>
              </a:spcBef>
              <a:buNone/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конвертира от </a:t>
            </a:r>
            <a:r>
              <a:rPr lang="bg-BG" sz="3200" dirty="0"/>
              <a:t>левове в евро</a:t>
            </a:r>
            <a:r>
              <a:rPr lang="bg-BG" sz="3200" dirty="0" smtClean="0"/>
              <a:t>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System.out.println("gosho".contains("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go"));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System.out.println((base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4434511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leva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Double.parseDouble(console.nextLine());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euro = leva / 1.95583;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ystem.out.println(euro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</a:t>
            </a:r>
            <a:r>
              <a:rPr lang="bg-BG" dirty="0" smtClean="0"/>
              <a:t>пресмятания, проверки</a:t>
            </a:r>
            <a:r>
              <a:rPr lang="bg-BG" dirty="0"/>
              <a:t>, </a:t>
            </a:r>
            <a:r>
              <a:rPr lang="bg-BG" dirty="0" smtClean="0"/>
              <a:t>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</a:t>
            </a:r>
            <a:r>
              <a:rPr lang="bg-BG" dirty="0"/>
              <a:t>се пишат </a:t>
            </a:r>
            <a:r>
              <a:rPr lang="bg-BG" dirty="0" smtClean="0"/>
              <a:t>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Текстът на програмата се нарича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Сорс кодът се компилира до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изпълним файл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.java</a:t>
            </a:r>
            <a:r>
              <a:rPr lang="en-US" dirty="0" smtClean="0"/>
              <a:t> </a:t>
            </a:r>
            <a:r>
              <a:rPr lang="bg-BG" dirty="0" smtClean="0">
                <a:sym typeface="Wingdings" panose="05000000000000000000" pitchFamily="2" charset="2"/>
              </a:rPr>
              <a:t>се компилира до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Main.class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Или се изпълнява директно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JavaScript</a:t>
            </a:r>
            <a:r>
              <a:rPr lang="bg-BG" dirty="0" smtClean="0"/>
              <a:t> сорс кодът се изпълнява от уеб браузъра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 smtClean="0"/>
              <a:t>Да направим конзолна програмка</a:t>
            </a:r>
            <a:endParaRPr lang="en-US" dirty="0"/>
          </a:p>
        </p:txBody>
      </p:sp>
      <p:pic>
        <p:nvPicPr>
          <p:cNvPr id="1027" name="Picture 3" descr="D:\junk\ShareX\2016-05\2016-05-03_21-33-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058" y="838201"/>
            <a:ext cx="7755346" cy="428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 да програмирате, ви трябва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Integrated Development Environment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За </a:t>
            </a:r>
            <a:r>
              <a:rPr lang="en-US" dirty="0">
                <a:sym typeface="Wingdings" panose="05000000000000000000" pitchFamily="2" charset="2"/>
              </a:rPr>
              <a:t>Java  </a:t>
            </a:r>
            <a:r>
              <a:rPr lang="en-US" dirty="0" smtClean="0">
                <a:sym typeface="Wingdings" panose="05000000000000000000" pitchFamily="2" charset="2"/>
              </a:rPr>
              <a:t>IntelliJ; </a:t>
            </a:r>
            <a:r>
              <a:rPr lang="bg-BG" dirty="0" smtClean="0">
                <a:sym typeface="Wingdings" panose="05000000000000000000" pitchFamily="2" charset="2"/>
              </a:rPr>
              <a:t>за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/>
              <a:t>C# </a:t>
            </a:r>
            <a:r>
              <a:rPr lang="en-US" dirty="0">
                <a:sym typeface="Wingdings" panose="05000000000000000000" pitchFamily="2" charset="2"/>
              </a:rPr>
              <a:t> Visual Studio;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PHP  PHP Storm</a:t>
            </a:r>
            <a:endParaRPr lang="bg-BG" dirty="0" smtClean="0"/>
          </a:p>
          <a:p>
            <a:r>
              <a:rPr lang="bg-BG" dirty="0" smtClean="0"/>
              <a:t>Инсталирайте си </a:t>
            </a:r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IntelliJ IDEA </a:t>
            </a:r>
            <a:r>
              <a:rPr lang="en-US" dirty="0" smtClean="0"/>
              <a:t>Community 2016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://www.jetbrains.com/idea/</a:t>
            </a:r>
            <a:endParaRPr lang="bg-BG" dirty="0" smtClean="0"/>
          </a:p>
          <a:p>
            <a:r>
              <a:rPr lang="bg-BG" dirty="0" smtClean="0"/>
              <a:t>Под </a:t>
            </a:r>
            <a:r>
              <a:rPr lang="en-US" dirty="0" smtClean="0"/>
              <a:t>Linux </a:t>
            </a:r>
            <a:r>
              <a:rPr lang="bg-BG" dirty="0" smtClean="0"/>
              <a:t>и </a:t>
            </a:r>
            <a:r>
              <a:rPr lang="en-US" dirty="0" smtClean="0"/>
              <a:t>Mac OS X </a:t>
            </a:r>
            <a:r>
              <a:rPr lang="bg-BG" dirty="0" smtClean="0"/>
              <a:t>може също да се ползва </a:t>
            </a:r>
            <a:r>
              <a:rPr lang="en-US" dirty="0" smtClean="0"/>
              <a:t>IntelliJ IDE</a:t>
            </a:r>
            <a:r>
              <a:rPr lang="en-US" dirty="0"/>
              <a:t>A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7703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Стартирайте</a:t>
            </a:r>
            <a:r>
              <a:rPr lang="en-US" dirty="0"/>
              <a:t> </a:t>
            </a:r>
            <a:r>
              <a:rPr lang="en-US" dirty="0" smtClean="0"/>
              <a:t>IntelliJ IDEA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Нов проект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[Create New Project</a:t>
            </a:r>
            <a:r>
              <a:rPr lang="en-US" dirty="0" smtClean="0">
                <a:sym typeface="Wingdings" panose="05000000000000000000" pitchFamily="2" charset="2"/>
              </a:rPr>
              <a:t>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8"/>
          <a:stretch/>
        </p:blipFill>
        <p:spPr>
          <a:xfrm>
            <a:off x="4258412" y="1462245"/>
            <a:ext cx="6941400" cy="49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3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1101</Words>
  <Application>Microsoft Office PowerPoint</Application>
  <PresentationFormat>Custom</PresentationFormat>
  <Paragraphs>195</Paragraphs>
  <Slides>22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Компютърна програма – примери</vt:lpstr>
      <vt:lpstr>Компютърни програми</vt:lpstr>
      <vt:lpstr>Да направим конзолна програмка</vt:lpstr>
      <vt:lpstr>Среда за разработка</vt:lpstr>
      <vt:lpstr>Създаване на конзолна програма</vt:lpstr>
      <vt:lpstr>Създаване на конзолна програма (2)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Java програмите</vt:lpstr>
      <vt:lpstr>Конзолни програмки със Java</vt:lpstr>
      <vt:lpstr>Да направим графична програмка</vt:lpstr>
      <vt:lpstr>Конзолни и настолни приложения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2017-01-13T10:40:27Z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